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9" r:id="rId3"/>
    <p:sldId id="257" r:id="rId4"/>
    <p:sldId id="258" r:id="rId5"/>
    <p:sldId id="260" r:id="rId6"/>
    <p:sldId id="264" r:id="rId7"/>
    <p:sldId id="263" r:id="rId8"/>
    <p:sldId id="261" r:id="rId9"/>
    <p:sldId id="265" r:id="rId10"/>
    <p:sldId id="267" r:id="rId11"/>
    <p:sldId id="268" r:id="rId12"/>
    <p:sldId id="269" r:id="rId13"/>
  </p:sldIdLst>
  <p:sldSz cx="9144000" cy="5143500" type="screen16x9"/>
  <p:notesSz cx="6858000" cy="9144000"/>
  <p:embeddedFontLst>
    <p:embeddedFont>
      <p:font typeface="나눔스퀘어OTF ExtraBold" panose="020B0600000101010101" pitchFamily="34" charset="-127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32" y="3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978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394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449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911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274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310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76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305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29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d7eca59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d7eca59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908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nicode-table.com/kr/22EE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339750" y="2710050"/>
            <a:ext cx="4979400" cy="206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Recommender Systems 1</a:t>
            </a:r>
            <a:r>
              <a:rPr lang="ko-KR" altLang="en-US" sz="2500" b="1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팀</a:t>
            </a:r>
            <a:endParaRPr lang="en-US" altLang="ko-KR" sz="2500" b="1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하계</a:t>
            </a:r>
            <a:r>
              <a:rPr lang="en-US" altLang="ko-KR" b="1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b="1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컨퍼런스 주제 발표</a:t>
            </a:r>
            <a:endParaRPr lang="ko-KR" altLang="en-US" sz="1100" b="1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2022.07.05</a:t>
            </a:r>
            <a:endParaRPr sz="12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김병준 김정우 </a:t>
            </a:r>
            <a:r>
              <a:rPr lang="ko-KR" altLang="en-US" sz="1100" dirty="0" err="1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김찬호</a:t>
            </a:r>
            <a:r>
              <a:rPr lang="ko-KR" altLang="en-US" sz="11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박정현</a:t>
            </a:r>
            <a:endParaRPr sz="11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Models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8447FB24-A94B-7260-9141-D33F6E2D174F}"/>
              </a:ext>
            </a:extLst>
          </p:cNvPr>
          <p:cNvSpPr txBox="1"/>
          <p:nvPr/>
        </p:nvSpPr>
        <p:spPr>
          <a:xfrm>
            <a:off x="1893645" y="1085880"/>
            <a:ext cx="6172329" cy="290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3. </a:t>
            </a:r>
            <a:r>
              <a:rPr lang="en-US" altLang="ko-KR" dirty="0" err="1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AutoRec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   동일한 입력 출력 구조를 사용해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압축된 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   latent representation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을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학습하는 비지도 학습 모델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   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애니메이션 평점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data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에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masking 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후 손실 함수를 최소화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   </a:t>
            </a:r>
          </a:p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4. CDAE: Collaborative Denoising Auto-Encoder</a:t>
            </a: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   input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에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noise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를 준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noisy input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을 사용하면 그 인풋의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   latent representation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을 학습해 원래의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input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을 더 잘 복원하는 모델 구현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   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개별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user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에 대해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item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의 평점이 아닌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preference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를 학습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D8EE35-06C5-5AD4-2E35-EDF0B6F34F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9" r="8084"/>
          <a:stretch/>
        </p:blipFill>
        <p:spPr bwMode="auto">
          <a:xfrm>
            <a:off x="7032845" y="1365201"/>
            <a:ext cx="1745674" cy="117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049149-A293-6EF3-D62C-221D113099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039" y="3971907"/>
            <a:ext cx="4379107" cy="963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2196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계획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76001D68-170F-EB94-1E3C-7261C427401B}"/>
              </a:ext>
            </a:extLst>
          </p:cNvPr>
          <p:cNvSpPr txBox="1"/>
          <p:nvPr/>
        </p:nvSpPr>
        <p:spPr>
          <a:xfrm>
            <a:off x="2270916" y="1129595"/>
            <a:ext cx="2774272" cy="298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7</a:t>
            </a:r>
            <a:r>
              <a:rPr lang="ko-KR" altLang="en-US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월</a:t>
            </a: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week1</a:t>
            </a: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[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주제 선정과 방법론 탐색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]</a:t>
            </a: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week2</a:t>
            </a: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[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데이터 전처리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]</a:t>
            </a: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week3</a:t>
            </a: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[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모델링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prototype 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구축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]</a:t>
            </a: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week4</a:t>
            </a:r>
          </a:p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[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중간 발표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]</a:t>
            </a:r>
          </a:p>
        </p:txBody>
      </p:sp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EB49CC57-DCB6-5B1C-86D3-B5423E4D02CD}"/>
              </a:ext>
            </a:extLst>
          </p:cNvPr>
          <p:cNvSpPr txBox="1"/>
          <p:nvPr/>
        </p:nvSpPr>
        <p:spPr>
          <a:xfrm>
            <a:off x="5601336" y="1133775"/>
            <a:ext cx="2774272" cy="365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8</a:t>
            </a:r>
            <a:r>
              <a:rPr lang="ko-KR" altLang="en-US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월</a:t>
            </a: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week1</a:t>
            </a: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[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모델링 완성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]</a:t>
            </a: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week2</a:t>
            </a: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[</a:t>
            </a:r>
            <a:r>
              <a:rPr lang="ko-KR" altLang="en-US" sz="1600" dirty="0">
                <a:solidFill>
                  <a:schemeClr val="accent3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예선 제출 마감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]</a:t>
            </a: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week3</a:t>
            </a:r>
          </a:p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[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본선 발표 준비 및 발표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]</a:t>
            </a: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algn="r">
              <a:lnSpc>
                <a:spcPct val="115000"/>
              </a:lnSpc>
            </a:pP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*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진행 상황에 따라 변동 가능</a:t>
            </a:r>
            <a:endParaRPr lang="en-US" altLang="ko-KR" dirty="0">
              <a:solidFill>
                <a:schemeClr val="accent3">
                  <a:lumMod val="7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121964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CA4FDC05-1ADB-639C-1D89-3ABA2DB4C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982" y="1266689"/>
            <a:ext cx="2985654" cy="223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DE3F32D9-1130-5B4D-C3FF-7D6BA3763F04}"/>
              </a:ext>
            </a:extLst>
          </p:cNvPr>
          <p:cNvSpPr txBox="1"/>
          <p:nvPr/>
        </p:nvSpPr>
        <p:spPr>
          <a:xfrm>
            <a:off x="4631710" y="3563500"/>
            <a:ext cx="123619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180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감사합니다</a:t>
            </a:r>
            <a:endParaRPr lang="en-US" altLang="ko-KR" sz="18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28372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543258" y="715472"/>
            <a:ext cx="49794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목차</a:t>
            </a:r>
            <a:endParaRPr sz="2800" b="1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DF5195B2-E349-047F-F93A-E7D00D1AD9AE}"/>
              </a:ext>
            </a:extLst>
          </p:cNvPr>
          <p:cNvSpPr txBox="1"/>
          <p:nvPr/>
        </p:nvSpPr>
        <p:spPr>
          <a:xfrm>
            <a:off x="1932443" y="1495987"/>
            <a:ext cx="5037459" cy="329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|   </a:t>
            </a:r>
            <a:r>
              <a:rPr lang="ko-KR" altLang="en-US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팀원 소개</a:t>
            </a: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|   </a:t>
            </a:r>
            <a:r>
              <a:rPr lang="ko-KR" altLang="en-US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주제 및 선정 배경</a:t>
            </a: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|   Dataset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|   Models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|   </a:t>
            </a:r>
            <a:r>
              <a:rPr lang="ko-KR" altLang="en-US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계획</a:t>
            </a: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3801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팀원 </a:t>
            </a:r>
            <a:r>
              <a:rPr lang="ko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소개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A58D669B-0062-6A74-71BA-06AFC2E7CB2F}"/>
              </a:ext>
            </a:extLst>
          </p:cNvPr>
          <p:cNvSpPr txBox="1"/>
          <p:nvPr/>
        </p:nvSpPr>
        <p:spPr>
          <a:xfrm>
            <a:off x="2053270" y="1565259"/>
            <a:ext cx="5037459" cy="27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김병준   </a:t>
            </a: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|   </a:t>
            </a:r>
            <a:r>
              <a:rPr lang="ko-KR" altLang="en-US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컴퓨터공학</a:t>
            </a: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김정우   </a:t>
            </a: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|   </a:t>
            </a:r>
            <a:r>
              <a:rPr lang="ko-KR" altLang="en-US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경영학</a:t>
            </a: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김찬호</a:t>
            </a:r>
            <a:r>
              <a:rPr lang="ko-KR" altLang="en-US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  </a:t>
            </a: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|   </a:t>
            </a:r>
            <a:r>
              <a:rPr lang="ko-KR" altLang="en-US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응용통계학</a:t>
            </a: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박정현   </a:t>
            </a:r>
            <a:r>
              <a:rPr lang="en-US" altLang="ko-KR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|   </a:t>
            </a:r>
            <a:r>
              <a:rPr lang="ko-KR" altLang="en-US" sz="1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응용통계학</a:t>
            </a: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wallpaper: assorted anime characters wallpaper, One Piece, Dragon Ball,  Dragon Ball Super | Wallpaper Flare">
            <a:extLst>
              <a:ext uri="{FF2B5EF4-FFF2-40B4-BE49-F238E27FC236}">
                <a16:creationId xmlns:a16="http://schemas.microsoft.com/office/drawing/2014/main" id="{7941EADE-A4D3-D32A-27EA-A459623A6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" r="12388" b="122"/>
          <a:stretch/>
        </p:blipFill>
        <p:spPr bwMode="auto">
          <a:xfrm>
            <a:off x="1133605" y="0"/>
            <a:ext cx="801039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5ADD792A-F2F9-451B-722A-AD6AEA1CED45}"/>
              </a:ext>
            </a:extLst>
          </p:cNvPr>
          <p:cNvSpPr txBox="1"/>
          <p:nvPr/>
        </p:nvSpPr>
        <p:spPr>
          <a:xfrm>
            <a:off x="2466109" y="2142962"/>
            <a:ext cx="5765959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ko-KR" altLang="en-US" sz="3600" dirty="0" err="1">
                <a:solidFill>
                  <a:schemeClr val="accent1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차애캐</a:t>
            </a:r>
            <a:r>
              <a:rPr lang="ko-KR" altLang="en-US" sz="3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</a:t>
            </a:r>
            <a:r>
              <a:rPr lang="en-US" altLang="ko-KR" sz="36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&amp; </a:t>
            </a:r>
            <a:r>
              <a:rPr lang="ko-KR" altLang="en-US" sz="3600" dirty="0">
                <a:solidFill>
                  <a:schemeClr val="accent1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애니메이션 추천</a:t>
            </a:r>
            <a:endParaRPr lang="en-US" altLang="ko-KR" sz="3600" dirty="0">
              <a:solidFill>
                <a:schemeClr val="accent1">
                  <a:lumMod val="7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60445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주제 및 선정 배경</a:t>
            </a:r>
          </a:p>
        </p:txBody>
      </p:sp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2ECE51EB-3C46-2EA8-F7E5-7FBB149EEA5D}"/>
              </a:ext>
            </a:extLst>
          </p:cNvPr>
          <p:cNvSpPr txBox="1"/>
          <p:nvPr/>
        </p:nvSpPr>
        <p:spPr>
          <a:xfrm>
            <a:off x="1581282" y="1041063"/>
            <a:ext cx="6429113" cy="99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600" u="sng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“</a:t>
            </a:r>
            <a:r>
              <a:rPr lang="ko-KR" altLang="en-US" sz="1600" u="sng" dirty="0" err="1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차애캐</a:t>
            </a:r>
            <a:r>
              <a:rPr lang="ko-KR" altLang="en-US" sz="1600" u="sng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추천과 그에 따른 애니메이션 추천</a:t>
            </a:r>
            <a:r>
              <a:rPr lang="en-US" altLang="ko-KR" sz="1600" u="sng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”</a:t>
            </a:r>
          </a:p>
          <a:p>
            <a:pPr>
              <a:lnSpc>
                <a:spcPct val="115000"/>
              </a:lnSpc>
            </a:pPr>
            <a:endParaRPr lang="en-US" altLang="ko-KR" sz="16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영화 및 드라마의 경우 장르 불문 배우에 따라 작품을 소비하는 고객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(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팬심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작용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)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2050" name="Picture 2" descr="D:인터뷰] 손석구 &quot;캐릭터보다는 그저 '손석구'로 기억되길&quot;">
            <a:extLst>
              <a:ext uri="{FF2B5EF4-FFF2-40B4-BE49-F238E27FC236}">
                <a16:creationId xmlns:a16="http://schemas.microsoft.com/office/drawing/2014/main" id="{8703589C-2A1F-BAF4-1A9F-D72E41BE09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9" r="20970"/>
          <a:stretch/>
        </p:blipFill>
        <p:spPr bwMode="auto">
          <a:xfrm>
            <a:off x="2417523" y="2142962"/>
            <a:ext cx="1334022" cy="231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오해영'도 '아저씨'도 못한 추앙 통한 자유! 손석'구씨'가 한다 : 문화일반 : 문화 : 뉴스 : 한겨레모바일">
            <a:extLst>
              <a:ext uri="{FF2B5EF4-FFF2-40B4-BE49-F238E27FC236}">
                <a16:creationId xmlns:a16="http://schemas.microsoft.com/office/drawing/2014/main" id="{489658F9-763A-D49A-C2E1-F914799C69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0" r="8851"/>
          <a:stretch/>
        </p:blipFill>
        <p:spPr bwMode="auto">
          <a:xfrm>
            <a:off x="3846912" y="2142962"/>
            <a:ext cx="1713719" cy="109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범죄도시2' ②] 지금까지의 손석구는 잊어라…'역대급 빌런' 강해상 파격 변신 : 네이트뉴스">
            <a:extLst>
              <a:ext uri="{FF2B5EF4-FFF2-40B4-BE49-F238E27FC236}">
                <a16:creationId xmlns:a16="http://schemas.microsoft.com/office/drawing/2014/main" id="{13E2CDB4-C584-C0B8-87AA-4BD7C505E3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912" y="3321811"/>
            <a:ext cx="1713719" cy="114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.P.' 손석구, 학폭 의혹에 “굳이 반박 않겠다…고소” [전문] - 헤럴드경제">
            <a:extLst>
              <a:ext uri="{FF2B5EF4-FFF2-40B4-BE49-F238E27FC236}">
                <a16:creationId xmlns:a16="http://schemas.microsoft.com/office/drawing/2014/main" id="{71338C29-FF37-87C3-A08F-A9AB4ED511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" r="9959"/>
          <a:stretch/>
        </p:blipFill>
        <p:spPr bwMode="auto">
          <a:xfrm>
            <a:off x="5647607" y="2142962"/>
            <a:ext cx="1713719" cy="109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연애 빠진 로맨스' 손석구, 일도 사랑도 서툰 '우리'…찰진 생활 연기 &lt; 영화 &lt; 문화 &lt; 기사본문 - 싱글리스트">
            <a:extLst>
              <a:ext uri="{FF2B5EF4-FFF2-40B4-BE49-F238E27FC236}">
                <a16:creationId xmlns:a16="http://schemas.microsoft.com/office/drawing/2014/main" id="{CDD288E7-88DD-1240-4B29-F7078FE71D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607" y="3321811"/>
            <a:ext cx="1710425" cy="114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42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주제 및 선정 배경</a:t>
            </a:r>
          </a:p>
        </p:txBody>
      </p:sp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2ECE51EB-3C46-2EA8-F7E5-7FBB149EEA5D}"/>
              </a:ext>
            </a:extLst>
          </p:cNvPr>
          <p:cNvSpPr txBox="1"/>
          <p:nvPr/>
        </p:nvSpPr>
        <p:spPr>
          <a:xfrm>
            <a:off x="1769173" y="2917668"/>
            <a:ext cx="7023135" cy="1918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애니메이션의 경우 좋아하는 캐릭터가 있어도 다른 작품에서 찾는 것이 불가능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과거 해소할 수 없었던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needs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를 충족시키는 새로운 방법 고민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‘</a:t>
            </a:r>
            <a:r>
              <a:rPr lang="ko-KR" altLang="en-US" dirty="0" err="1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최애캐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’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의 외모와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성격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등 다양한 요소를 종합적으로 분석해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‘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차애캐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’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를 추천하는 방법론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이어서 </a:t>
            </a:r>
            <a:r>
              <a:rPr lang="ko-KR" altLang="en-US" dirty="0" err="1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차애캐가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등장하는 애니메이션 소개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후 해당 애니메이션과 유사한 애니메이션  추천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3074" name="Picture 2" descr="강철의 연금술사 ☆에드워드 형제 신작 피규어 공개☆">
            <a:extLst>
              <a:ext uri="{FF2B5EF4-FFF2-40B4-BE49-F238E27FC236}">
                <a16:creationId xmlns:a16="http://schemas.microsoft.com/office/drawing/2014/main" id="{4F976339-EC86-8EFA-3825-991E019061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" r="22402" b="2881"/>
          <a:stretch/>
        </p:blipFill>
        <p:spPr bwMode="auto">
          <a:xfrm>
            <a:off x="2395564" y="1096497"/>
            <a:ext cx="2123161" cy="159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나루토 - 우즈마키 나루토 (질풍전) 사진 (43843788) - 팬팝">
            <a:extLst>
              <a:ext uri="{FF2B5EF4-FFF2-40B4-BE49-F238E27FC236}">
                <a16:creationId xmlns:a16="http://schemas.microsoft.com/office/drawing/2014/main" id="{7F4B3A6D-5093-3DB6-9B1A-63C61E605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189" y="1068991"/>
            <a:ext cx="2123161" cy="159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66;p14">
            <a:extLst>
              <a:ext uri="{FF2B5EF4-FFF2-40B4-BE49-F238E27FC236}">
                <a16:creationId xmlns:a16="http://schemas.microsoft.com/office/drawing/2014/main" id="{AAE3BDE2-8932-6DC5-685E-1760A992912D}"/>
              </a:ext>
            </a:extLst>
          </p:cNvPr>
          <p:cNvSpPr txBox="1"/>
          <p:nvPr/>
        </p:nvSpPr>
        <p:spPr>
          <a:xfrm>
            <a:off x="4751181" y="1414910"/>
            <a:ext cx="749552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금발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algn="ctr">
              <a:lnSpc>
                <a:spcPct val="115000"/>
              </a:lnSpc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청소년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algn="ctr">
              <a:lnSpc>
                <a:spcPct val="115000"/>
              </a:lnSpc>
            </a:pP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성급함</a:t>
            </a:r>
            <a:endParaRPr lang="en-US" altLang="ko-KR" dirty="0">
              <a:solidFill>
                <a:schemeClr val="tx2">
                  <a:lumMod val="50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algn="ctr"/>
            <a:r>
              <a:rPr lang="ko-KR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u2000"/>
              </a:rPr>
              <a:t>⋮</a:t>
            </a:r>
            <a:endParaRPr lang="ko-KR" altLang="en-US" b="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pple SD Gothic Neo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617705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Dataset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E9E973-48F9-9F8C-4A89-D7CA23A1D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907" y="2709500"/>
            <a:ext cx="3994324" cy="89929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C834CEA-3A5F-FADF-B9BD-31A6821F0259}"/>
              </a:ext>
            </a:extLst>
          </p:cNvPr>
          <p:cNvGrpSpPr/>
          <p:nvPr/>
        </p:nvGrpSpPr>
        <p:grpSpPr>
          <a:xfrm>
            <a:off x="1825540" y="1055550"/>
            <a:ext cx="6310114" cy="1423436"/>
            <a:chOff x="1825540" y="1055550"/>
            <a:chExt cx="6310114" cy="1423436"/>
          </a:xfrm>
        </p:grpSpPr>
        <p:sp>
          <p:nvSpPr>
            <p:cNvPr id="9" name="Google Shape;66;p14">
              <a:extLst>
                <a:ext uri="{FF2B5EF4-FFF2-40B4-BE49-F238E27FC236}">
                  <a16:creationId xmlns:a16="http://schemas.microsoft.com/office/drawing/2014/main" id="{E6A9B839-823B-85E8-1BF1-A96461015BB4}"/>
                </a:ext>
              </a:extLst>
            </p:cNvPr>
            <p:cNvSpPr txBox="1"/>
            <p:nvPr/>
          </p:nvSpPr>
          <p:spPr>
            <a:xfrm>
              <a:off x="1825540" y="1055550"/>
              <a:ext cx="6310114" cy="14234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ko-KR" altLang="en-US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              에</a:t>
              </a:r>
              <a:r>
                <a:rPr lang="en-US" altLang="ko-KR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 </a:t>
              </a:r>
              <a:r>
                <a:rPr lang="ko-KR" altLang="en-US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업로드 된 </a:t>
              </a:r>
              <a:r>
                <a:rPr lang="en-US" altLang="ko-KR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dataset </a:t>
              </a:r>
              <a:r>
                <a:rPr lang="ko-KR" altLang="en-US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사용 예정</a:t>
              </a:r>
              <a:endPara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endParaRPr>
            </a:p>
            <a:p>
              <a:pPr>
                <a:lnSpc>
                  <a:spcPct val="115000"/>
                </a:lnSpc>
              </a:pPr>
              <a:endPara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endParaRPr>
            </a:p>
            <a:p>
              <a:pPr>
                <a:lnSpc>
                  <a:spcPct val="115000"/>
                </a:lnSpc>
              </a:pPr>
              <a:r>
                <a:rPr lang="ko-KR" altLang="en-US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캐릭터 </a:t>
              </a:r>
              <a:r>
                <a:rPr lang="en-US" altLang="ko-KR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data</a:t>
              </a:r>
              <a:r>
                <a:rPr lang="ko-KR" altLang="en-US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는          </a:t>
              </a:r>
              <a:r>
                <a:rPr lang="en-US" altLang="ko-KR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anime-planet data </a:t>
              </a:r>
              <a:r>
                <a:rPr lang="ko-KR" altLang="en-US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기반</a:t>
              </a:r>
              <a:endPara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endParaRPr>
            </a:p>
            <a:p>
              <a:pPr>
                <a:lnSpc>
                  <a:spcPct val="115000"/>
                </a:lnSpc>
              </a:pPr>
              <a:endPara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endParaRPr>
            </a:p>
            <a:p>
              <a:pPr>
                <a:lnSpc>
                  <a:spcPct val="115000"/>
                </a:lnSpc>
              </a:pPr>
              <a:r>
                <a:rPr lang="ko-KR" altLang="en-US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애니메이션 </a:t>
              </a:r>
              <a:r>
                <a:rPr lang="en-US" altLang="ko-KR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data</a:t>
              </a:r>
              <a:r>
                <a:rPr lang="ko-KR" altLang="en-US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는         </a:t>
              </a:r>
              <a:r>
                <a:rPr lang="en-US" altLang="ko-KR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My </a:t>
              </a:r>
              <a:r>
                <a:rPr lang="en-US" altLang="ko-KR" dirty="0" err="1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AnimeList</a:t>
              </a:r>
              <a:r>
                <a:rPr lang="en-US" altLang="ko-KR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 </a:t>
              </a:r>
              <a:r>
                <a:rPr lang="ko-KR" altLang="en-US" dirty="0">
                  <a:solidFill>
                    <a:srgbClr val="19264B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Gothic ExtraBold"/>
                  <a:sym typeface="NanumGothic ExtraBold"/>
                </a:rPr>
                <a:t>기반 </a:t>
              </a:r>
              <a:endPara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endParaRPr>
            </a:p>
          </p:txBody>
        </p:sp>
        <p:pic>
          <p:nvPicPr>
            <p:cNvPr id="4098" name="Picture 2" descr="TheNordicGamer's Profile - MyAnimeList.net">
              <a:extLst>
                <a:ext uri="{FF2B5EF4-FFF2-40B4-BE49-F238E27FC236}">
                  <a16:creationId xmlns:a16="http://schemas.microsoft.com/office/drawing/2014/main" id="{3A79158D-9A6F-04E6-6C42-B2185D06D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3607" y="1579637"/>
              <a:ext cx="397566" cy="397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Kaggle 플랫폼을 활용한 데이터 분석 역량 키우기 : 네이버 블로그">
              <a:extLst>
                <a:ext uri="{FF2B5EF4-FFF2-40B4-BE49-F238E27FC236}">
                  <a16:creationId xmlns:a16="http://schemas.microsoft.com/office/drawing/2014/main" id="{2721ABED-EACC-0BBF-FAF3-57837EC31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1179" y="1174526"/>
              <a:ext cx="587612" cy="22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MyAnimeList - Track your anime: anytime, anywhere - Google Play 앱">
              <a:extLst>
                <a:ext uri="{FF2B5EF4-FFF2-40B4-BE49-F238E27FC236}">
                  <a16:creationId xmlns:a16="http://schemas.microsoft.com/office/drawing/2014/main" id="{3377CEC6-7702-86C3-4634-2B805020C2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3165" y="2109416"/>
              <a:ext cx="280075" cy="280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F1D076C-B4C7-8D60-689B-329032996B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7573" y="3800944"/>
            <a:ext cx="3994324" cy="9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79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Models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8447FB24-A94B-7260-9141-D33F6E2D174F}"/>
              </a:ext>
            </a:extLst>
          </p:cNvPr>
          <p:cNvSpPr txBox="1"/>
          <p:nvPr/>
        </p:nvSpPr>
        <p:spPr>
          <a:xfrm>
            <a:off x="2380540" y="1439622"/>
            <a:ext cx="5107310" cy="266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>
              <a:lnSpc>
                <a:spcPct val="115000"/>
              </a:lnSpc>
              <a:buAutoNum type="arabicPeriod"/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Contents-based Filtering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Collaborative Filtering (Item-based)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en-US" altLang="ko-KR" dirty="0" err="1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AutoRec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</a:t>
            </a:r>
          </a:p>
          <a:p>
            <a:pPr marL="342900" indent="-342900">
              <a:lnSpc>
                <a:spcPct val="115000"/>
              </a:lnSpc>
              <a:buAutoNum type="arabicPeriod"/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 marL="342900" indent="-342900">
              <a:lnSpc>
                <a:spcPct val="115000"/>
              </a:lnSpc>
              <a:buAutoNum type="arabicPeriod"/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CDAE: Collaborative Denoising Auto-Encoder</a:t>
            </a:r>
          </a:p>
        </p:txBody>
      </p:sp>
    </p:spTree>
    <p:extLst>
      <p:ext uri="{BB962C8B-B14F-4D97-AF65-F5344CB8AC3E}">
        <p14:creationId xmlns:p14="http://schemas.microsoft.com/office/powerpoint/2010/main" val="1324388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37950"/>
            <a:ext cx="1181100" cy="5219400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172875" y="-37950"/>
            <a:ext cx="0" cy="218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928700" y="3071650"/>
            <a:ext cx="303847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08975" y="306875"/>
            <a:ext cx="49794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Models</a:t>
            </a:r>
            <a:endParaRPr sz="2000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sp>
        <p:nvSpPr>
          <p:cNvPr id="8" name="Google Shape;66;p14">
            <a:extLst>
              <a:ext uri="{FF2B5EF4-FFF2-40B4-BE49-F238E27FC236}">
                <a16:creationId xmlns:a16="http://schemas.microsoft.com/office/drawing/2014/main" id="{8447FB24-A94B-7260-9141-D33F6E2D174F}"/>
              </a:ext>
            </a:extLst>
          </p:cNvPr>
          <p:cNvSpPr txBox="1"/>
          <p:nvPr/>
        </p:nvSpPr>
        <p:spPr>
          <a:xfrm>
            <a:off x="1906960" y="942128"/>
            <a:ext cx="6466690" cy="365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ko-KR" altLang="en-US" dirty="0">
                <a:solidFill>
                  <a:srgbClr val="19264B"/>
                </a:solidFill>
                <a:highlight>
                  <a:srgbClr val="FFFF00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추천 시스템을 구현하기 위해 </a:t>
            </a:r>
            <a:r>
              <a:rPr lang="en-US" altLang="ko-KR" dirty="0">
                <a:solidFill>
                  <a:srgbClr val="19264B"/>
                </a:solidFill>
                <a:highlight>
                  <a:srgbClr val="FFFF00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User</a:t>
            </a:r>
            <a:r>
              <a:rPr lang="ko-KR" altLang="en-US" dirty="0">
                <a:solidFill>
                  <a:srgbClr val="19264B"/>
                </a:solidFill>
                <a:highlight>
                  <a:srgbClr val="FFFF00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와 </a:t>
            </a:r>
            <a:r>
              <a:rPr lang="en-US" altLang="ko-KR" dirty="0">
                <a:solidFill>
                  <a:srgbClr val="19264B"/>
                </a:solidFill>
                <a:highlight>
                  <a:srgbClr val="FFFF00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Item</a:t>
            </a:r>
            <a:r>
              <a:rPr lang="ko-KR" altLang="en-US" dirty="0">
                <a:solidFill>
                  <a:srgbClr val="19264B"/>
                </a:solidFill>
                <a:highlight>
                  <a:srgbClr val="FFFF00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으로 구성된 </a:t>
            </a:r>
            <a:r>
              <a:rPr lang="en-US" altLang="ko-KR" dirty="0">
                <a:solidFill>
                  <a:srgbClr val="19264B"/>
                </a:solidFill>
                <a:highlight>
                  <a:srgbClr val="FFFF00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Data</a:t>
            </a:r>
            <a:r>
              <a:rPr lang="ko-KR" altLang="en-US" dirty="0">
                <a:solidFill>
                  <a:srgbClr val="19264B"/>
                </a:solidFill>
                <a:highlight>
                  <a:srgbClr val="FFFF00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에 대한 파악이 필요</a:t>
            </a:r>
            <a:endParaRPr lang="en-US" altLang="ko-KR" dirty="0">
              <a:solidFill>
                <a:srgbClr val="19264B"/>
              </a:solidFill>
              <a:highlight>
                <a:srgbClr val="FFFF00"/>
              </a:highlight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1. Contents-based Filtering 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콘텐츠 기반 필터링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   특정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item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과 유사한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‘contents’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를 가진 다른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item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추천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   </a:t>
            </a:r>
            <a:r>
              <a:rPr lang="ko-KR" altLang="en-US" dirty="0" err="1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최애캐와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여러모로 유사한 </a:t>
            </a:r>
            <a:r>
              <a:rPr lang="ko-KR" altLang="en-US" dirty="0" err="1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차애캐를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추천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2. Collaborative Filtering (Item-based) 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아이템 기반 협업 필터링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   특정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item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을 좋아한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users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가 선호하는 또 다른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item 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추천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   ‘</a:t>
            </a:r>
            <a:r>
              <a:rPr lang="ko-KR" altLang="en-US" dirty="0" err="1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나루토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’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를 좋아한 사람들이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‘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강철의 연금술사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’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를 좋아하는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경향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이 있다면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,</a:t>
            </a:r>
          </a:p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    ‘</a:t>
            </a:r>
            <a:r>
              <a:rPr lang="ko-KR" altLang="en-US" dirty="0" err="1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나루토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’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를 좋아하는 다른 사람에게 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‘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강철의 연금술사</a:t>
            </a:r>
            <a:r>
              <a:rPr lang="en-US" altLang="ko-KR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‘ </a:t>
            </a:r>
            <a:r>
              <a:rPr lang="ko-KR" altLang="en-US" dirty="0">
                <a:solidFill>
                  <a:srgbClr val="19264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Gothic ExtraBold"/>
                <a:sym typeface="NanumGothic ExtraBold"/>
              </a:rPr>
              <a:t>추천</a:t>
            </a:r>
            <a:endParaRPr lang="en-US" altLang="ko-KR" dirty="0">
              <a:solidFill>
                <a:srgbClr val="19264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Gothic ExtraBold"/>
              <a:sym typeface="NanumGothic ExtraBold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E5411AF-CA6E-B108-567E-0E9F49BAE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453" y="3489547"/>
            <a:ext cx="1464319" cy="88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보면 볼수록 감탄사 절로 터져 나온다는 이 남자의 '저가 코스프레' 하는 방법 (feat. 댕댕이와 고양이)">
            <a:extLst>
              <a:ext uri="{FF2B5EF4-FFF2-40B4-BE49-F238E27FC236}">
                <a16:creationId xmlns:a16="http://schemas.microsoft.com/office/drawing/2014/main" id="{87A7E2EE-E16C-2A82-51C0-4F70C99B5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424" y="1764858"/>
            <a:ext cx="1375942" cy="137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1303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384</Words>
  <Application>Microsoft Office PowerPoint</Application>
  <PresentationFormat>화면 슬라이드 쇼(16:9)</PresentationFormat>
  <Paragraphs>111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Arial</vt:lpstr>
      <vt:lpstr>나눔스퀘어OTF ExtraBold</vt:lpstr>
      <vt:lpstr>Apple SD Gothic Neo</vt:lpstr>
      <vt:lpstr>u2000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김정우</cp:lastModifiedBy>
  <cp:revision>10</cp:revision>
  <dcterms:modified xsi:type="dcterms:W3CDTF">2022-07-04T06:05:27Z</dcterms:modified>
</cp:coreProperties>
</file>